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zh-CN"/>
    </a:defPPr>
    <a:lvl1pPr marL="0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03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06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10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613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516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419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322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225" algn="l" defTabSz="12798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2" y="9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9C827-7C3C-493C-B24F-491E8696AC7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72444-CF85-44EE-BF9A-A0FA474B29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03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806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710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613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516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419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322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225" algn="l" defTabSz="12798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72444-CF85-44EE-BF9A-A0FA474B298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0121" y="2982598"/>
            <a:ext cx="10881360" cy="205803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81160" y="384496"/>
            <a:ext cx="2880360" cy="819213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40082" y="384496"/>
            <a:ext cx="8427720" cy="819213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1240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11240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0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1971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6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5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4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3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2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0080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03" indent="0">
              <a:buNone/>
              <a:defRPr sz="2800" b="1"/>
            </a:lvl2pPr>
            <a:lvl3pPr marL="1279806" indent="0">
              <a:buNone/>
              <a:defRPr sz="2500" b="1"/>
            </a:lvl3pPr>
            <a:lvl4pPr marL="1919710" indent="0">
              <a:buNone/>
              <a:defRPr sz="2300" b="1"/>
            </a:lvl4pPr>
            <a:lvl5pPr marL="2559613" indent="0">
              <a:buNone/>
              <a:defRPr sz="2300" b="1"/>
            </a:lvl5pPr>
            <a:lvl6pPr marL="3199516" indent="0">
              <a:buNone/>
              <a:defRPr sz="2300" b="1"/>
            </a:lvl6pPr>
            <a:lvl7pPr marL="3839419" indent="0">
              <a:buNone/>
              <a:defRPr sz="2300" b="1"/>
            </a:lvl7pPr>
            <a:lvl8pPr marL="4479322" indent="0">
              <a:buNone/>
              <a:defRPr sz="2300" b="1"/>
            </a:lvl8pPr>
            <a:lvl9pPr marL="5119225" indent="0">
              <a:buNone/>
              <a:defRPr sz="2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03038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03" indent="0">
              <a:buNone/>
              <a:defRPr sz="2800" b="1"/>
            </a:lvl2pPr>
            <a:lvl3pPr marL="1279806" indent="0">
              <a:buNone/>
              <a:defRPr sz="2500" b="1"/>
            </a:lvl3pPr>
            <a:lvl4pPr marL="1919710" indent="0">
              <a:buNone/>
              <a:defRPr sz="2300" b="1"/>
            </a:lvl4pPr>
            <a:lvl5pPr marL="2559613" indent="0">
              <a:buNone/>
              <a:defRPr sz="2300" b="1"/>
            </a:lvl5pPr>
            <a:lvl6pPr marL="3199516" indent="0">
              <a:buNone/>
              <a:defRPr sz="2300" b="1"/>
            </a:lvl6pPr>
            <a:lvl7pPr marL="3839419" indent="0">
              <a:buNone/>
              <a:defRPr sz="2300" b="1"/>
            </a:lvl7pPr>
            <a:lvl8pPr marL="4479322" indent="0">
              <a:buNone/>
              <a:defRPr sz="2300" b="1"/>
            </a:lvl8pPr>
            <a:lvl9pPr marL="5119225" indent="0">
              <a:buNone/>
              <a:defRPr sz="2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03038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0083" y="382272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0083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03" indent="0">
              <a:buNone/>
              <a:defRPr sz="1700"/>
            </a:lvl2pPr>
            <a:lvl3pPr marL="1279806" indent="0">
              <a:buNone/>
              <a:defRPr sz="1400"/>
            </a:lvl3pPr>
            <a:lvl4pPr marL="1919710" indent="0">
              <a:buNone/>
              <a:defRPr sz="1200"/>
            </a:lvl4pPr>
            <a:lvl5pPr marL="2559613" indent="0">
              <a:buNone/>
              <a:defRPr sz="1200"/>
            </a:lvl5pPr>
            <a:lvl6pPr marL="3199516" indent="0">
              <a:buNone/>
              <a:defRPr sz="1200"/>
            </a:lvl6pPr>
            <a:lvl7pPr marL="3839419" indent="0">
              <a:buNone/>
              <a:defRPr sz="1200"/>
            </a:lvl7pPr>
            <a:lvl8pPr marL="4479322" indent="0">
              <a:buNone/>
              <a:defRPr sz="1200"/>
            </a:lvl8pPr>
            <a:lvl9pPr marL="511922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03" indent="0">
              <a:buNone/>
              <a:defRPr sz="4000"/>
            </a:lvl2pPr>
            <a:lvl3pPr marL="1279806" indent="0">
              <a:buNone/>
              <a:defRPr sz="3400"/>
            </a:lvl3pPr>
            <a:lvl4pPr marL="1919710" indent="0">
              <a:buNone/>
              <a:defRPr sz="2800"/>
            </a:lvl4pPr>
            <a:lvl5pPr marL="2559613" indent="0">
              <a:buNone/>
              <a:defRPr sz="2800"/>
            </a:lvl5pPr>
            <a:lvl6pPr marL="3199516" indent="0">
              <a:buNone/>
              <a:defRPr sz="2800"/>
            </a:lvl6pPr>
            <a:lvl7pPr marL="3839419" indent="0">
              <a:buNone/>
              <a:defRPr sz="2800"/>
            </a:lvl7pPr>
            <a:lvl8pPr marL="4479322" indent="0">
              <a:buNone/>
              <a:defRPr sz="2800"/>
            </a:lvl8pPr>
            <a:lvl9pPr marL="5119225" indent="0">
              <a:buNone/>
              <a:defRPr sz="2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03" indent="0">
              <a:buNone/>
              <a:defRPr sz="1700"/>
            </a:lvl2pPr>
            <a:lvl3pPr marL="1279806" indent="0">
              <a:buNone/>
              <a:defRPr sz="1400"/>
            </a:lvl3pPr>
            <a:lvl4pPr marL="1919710" indent="0">
              <a:buNone/>
              <a:defRPr sz="1200"/>
            </a:lvl4pPr>
            <a:lvl5pPr marL="2559613" indent="0">
              <a:buNone/>
              <a:defRPr sz="1200"/>
            </a:lvl5pPr>
            <a:lvl6pPr marL="3199516" indent="0">
              <a:buNone/>
              <a:defRPr sz="1200"/>
            </a:lvl6pPr>
            <a:lvl7pPr marL="3839419" indent="0">
              <a:buNone/>
              <a:defRPr sz="1200"/>
            </a:lvl7pPr>
            <a:lvl8pPr marL="4479322" indent="0">
              <a:buNone/>
              <a:defRPr sz="1200"/>
            </a:lvl8pPr>
            <a:lvl9pPr marL="511922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40081" y="384494"/>
            <a:ext cx="11521440" cy="1600200"/>
          </a:xfrm>
          <a:prstGeom prst="rect">
            <a:avLst/>
          </a:prstGeom>
        </p:spPr>
        <p:txBody>
          <a:bodyPr vert="horz" lIns="127981" tIns="63990" rIns="127981" bIns="6399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0081" y="2240282"/>
            <a:ext cx="11521440" cy="6336348"/>
          </a:xfrm>
          <a:prstGeom prst="rect">
            <a:avLst/>
          </a:prstGeom>
        </p:spPr>
        <p:txBody>
          <a:bodyPr vert="horz" lIns="127981" tIns="63990" rIns="127981" bIns="6399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40081" y="8898893"/>
            <a:ext cx="2987040" cy="511175"/>
          </a:xfrm>
          <a:prstGeom prst="rect">
            <a:avLst/>
          </a:prstGeom>
        </p:spPr>
        <p:txBody>
          <a:bodyPr vert="horz" lIns="127981" tIns="63990" rIns="127981" bIns="6399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02136-22D8-446A-88DD-7827E337210D}" type="datetimeFigureOut">
              <a:rPr lang="zh-CN" altLang="en-US" smtClean="0"/>
              <a:pPr/>
              <a:t>2018/6/22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373881" y="8898893"/>
            <a:ext cx="4053840" cy="511175"/>
          </a:xfrm>
          <a:prstGeom prst="rect">
            <a:avLst/>
          </a:prstGeom>
        </p:spPr>
        <p:txBody>
          <a:bodyPr vert="horz" lIns="127981" tIns="63990" rIns="127981" bIns="6399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174481" y="8898893"/>
            <a:ext cx="2987040" cy="511175"/>
          </a:xfrm>
          <a:prstGeom prst="rect">
            <a:avLst/>
          </a:prstGeom>
        </p:spPr>
        <p:txBody>
          <a:bodyPr vert="horz" lIns="127981" tIns="63990" rIns="127981" bIns="6399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C59D-0728-46E0-86D9-9DD9BFD8D1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806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27" indent="-479927" algn="l" defTabSz="127980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43" indent="-399939" algn="l" defTabSz="1279806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758" indent="-319951" algn="l" defTabSz="127980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661" indent="-319951" algn="l" defTabSz="12798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564" indent="-319951" algn="l" defTabSz="1279806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467" indent="-319951" algn="l" defTabSz="12798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370" indent="-319951" algn="l" defTabSz="12798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274" indent="-319951" algn="l" defTabSz="12798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177" indent="-319951" algn="l" defTabSz="12798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03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06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10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613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516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419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322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225" algn="l" defTabSz="12798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hyperlink" Target="mailto:731747593@qq.com" TargetMode="External"/><Relationship Id="rId4" Type="http://schemas.openxmlformats.org/officeDocument/2006/relationships/hyperlink" Target="http://www.liyang.gov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给排水所\2016年\溧阳综合管廊项目\成果文件\20180601\溧阳管廊规划图纸20180612_页面_03.jpg"/>
          <p:cNvPicPr>
            <a:picLocks noChangeAspect="1" noChangeArrowheads="1"/>
          </p:cNvPicPr>
          <p:nvPr/>
        </p:nvPicPr>
        <p:blipFill>
          <a:blip r:embed="rId3" cstate="print"/>
          <a:srcRect t="1643"/>
          <a:stretch>
            <a:fillRect/>
          </a:stretch>
        </p:blipFill>
        <p:spPr bwMode="auto">
          <a:xfrm>
            <a:off x="9618358" y="1435648"/>
            <a:ext cx="2926110" cy="4071966"/>
          </a:xfrm>
          <a:prstGeom prst="rect">
            <a:avLst/>
          </a:prstGeom>
          <a:noFill/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85694" y="160154"/>
            <a:ext cx="12501650" cy="1236207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CN" sz="2600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600" dirty="0">
                <a:latin typeface="黑体" pitchFamily="49" charset="-122"/>
                <a:ea typeface="黑体" pitchFamily="49" charset="-122"/>
              </a:rPr>
              <a:t>溧阳市地下综合管廊专项规划（</a:t>
            </a:r>
            <a:r>
              <a:rPr lang="en-US" sz="2600" dirty="0">
                <a:latin typeface="黑体" pitchFamily="49" charset="-122"/>
                <a:ea typeface="黑体" pitchFamily="49" charset="-122"/>
              </a:rPr>
              <a:t>2016-2030</a:t>
            </a:r>
            <a:r>
              <a:rPr lang="zh-CN" altLang="en-US" sz="2600" dirty="0">
                <a:latin typeface="黑体" pitchFamily="49" charset="-122"/>
                <a:ea typeface="黑体" pitchFamily="49" charset="-122"/>
              </a:rPr>
              <a:t>年）</a:t>
            </a:r>
            <a:r>
              <a:rPr lang="en-US" altLang="zh-CN" sz="2600" dirty="0" smtClean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600" dirty="0" smtClean="0">
                <a:latin typeface="黑体" pitchFamily="49" charset="-122"/>
                <a:ea typeface="黑体" pitchFamily="49" charset="-122"/>
              </a:rPr>
              <a:t>（草案</a:t>
            </a:r>
            <a:r>
              <a:rPr lang="zh-CN" altLang="en-US" sz="2600" dirty="0">
                <a:latin typeface="黑体" pitchFamily="49" charset="-122"/>
                <a:ea typeface="黑体" pitchFamily="49" charset="-122"/>
              </a:rPr>
              <a:t>）</a:t>
            </a:r>
            <a:br>
              <a:rPr lang="zh-CN" altLang="en-US" sz="2600" dirty="0">
                <a:latin typeface="黑体" pitchFamily="49" charset="-122"/>
                <a:ea typeface="黑体" pitchFamily="49" charset="-122"/>
              </a:rPr>
            </a:br>
            <a:r>
              <a:rPr lang="zh-CN" altLang="en-US" sz="2600" dirty="0">
                <a:latin typeface="黑体" pitchFamily="49" charset="-122"/>
                <a:ea typeface="黑体" pitchFamily="49" charset="-122"/>
              </a:rPr>
              <a:t>批前公示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82880" y="1396362"/>
            <a:ext cx="9358378" cy="81191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2" spcCol="28800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600" b="1" dirty="0" smtClean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公告说明：</a:t>
            </a:r>
            <a:endParaRPr lang="en-US" altLang="zh-CN" sz="1600" b="1" dirty="0" smtClean="0"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  <a:p>
            <a:pPr lvl="0" indent="304800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为贯彻落实国务院办公厅发布的</a:t>
            </a:r>
            <a:r>
              <a:rPr lang="en-US" altLang="zh-CN" sz="1100" dirty="0">
                <a:latin typeface="+mn-ea"/>
              </a:rPr>
              <a:t>《</a:t>
            </a:r>
            <a:r>
              <a:rPr lang="zh-CN" altLang="en-US" sz="1100" dirty="0">
                <a:latin typeface="+mn-ea"/>
              </a:rPr>
              <a:t>关于推进城市地下综合管廊建设的指导意见</a:t>
            </a:r>
            <a:r>
              <a:rPr lang="en-US" altLang="zh-CN" sz="1100" dirty="0">
                <a:latin typeface="+mn-ea"/>
              </a:rPr>
              <a:t>》</a:t>
            </a:r>
            <a:r>
              <a:rPr lang="zh-CN" altLang="en-US" sz="1100" dirty="0">
                <a:latin typeface="+mn-ea"/>
              </a:rPr>
              <a:t>，依据国家和省市相关政策规定与要求，</a:t>
            </a:r>
            <a:r>
              <a:rPr lang="zh-CN" altLang="en-US" sz="1100" dirty="0" smtClean="0">
                <a:latin typeface="+mn-ea"/>
              </a:rPr>
              <a:t>我委组织</a:t>
            </a:r>
            <a:r>
              <a:rPr lang="zh-CN" altLang="en-US" sz="1100" dirty="0">
                <a:latin typeface="+mn-ea"/>
              </a:rPr>
              <a:t>编制了</a:t>
            </a:r>
            <a:r>
              <a:rPr lang="en-US" altLang="zh-CN" sz="1100" dirty="0">
                <a:latin typeface="+mn-ea"/>
              </a:rPr>
              <a:t>《</a:t>
            </a:r>
            <a:r>
              <a:rPr lang="zh-CN" altLang="en-US" sz="1100" dirty="0">
                <a:latin typeface="+mn-ea"/>
              </a:rPr>
              <a:t>溧阳市地下综合管廊专项规划（</a:t>
            </a:r>
            <a:r>
              <a:rPr lang="en-US" altLang="en-US" sz="1100" dirty="0">
                <a:latin typeface="+mn-ea"/>
              </a:rPr>
              <a:t>2016-2030</a:t>
            </a:r>
            <a:r>
              <a:rPr lang="zh-CN" altLang="en-US" sz="1100" dirty="0">
                <a:latin typeface="+mn-ea"/>
              </a:rPr>
              <a:t>年）</a:t>
            </a:r>
            <a:r>
              <a:rPr lang="en-US" altLang="zh-CN" sz="1100" dirty="0">
                <a:latin typeface="+mn-ea"/>
              </a:rPr>
              <a:t>》</a:t>
            </a:r>
            <a:r>
              <a:rPr lang="zh-CN" altLang="en-US" sz="1100" dirty="0">
                <a:latin typeface="+mn-ea"/>
              </a:rPr>
              <a:t>。目前，该规划已经通过专家论证并已修改完善，现根据</a:t>
            </a:r>
            <a:r>
              <a:rPr lang="en-US" altLang="zh-CN" sz="1100" dirty="0">
                <a:latin typeface="+mn-ea"/>
              </a:rPr>
              <a:t>《</a:t>
            </a:r>
            <a:r>
              <a:rPr lang="zh-CN" altLang="en-US" sz="1100" dirty="0">
                <a:latin typeface="+mn-ea"/>
              </a:rPr>
              <a:t>中华人民共和国城乡规划法</a:t>
            </a:r>
            <a:r>
              <a:rPr lang="en-US" altLang="zh-CN" sz="1100" dirty="0">
                <a:latin typeface="+mn-ea"/>
              </a:rPr>
              <a:t>》</a:t>
            </a:r>
            <a:r>
              <a:rPr lang="zh-CN" altLang="en-US" sz="1100" dirty="0">
                <a:latin typeface="+mn-ea"/>
              </a:rPr>
              <a:t>等相关法律、法规的要求，将规划草案主要内容面向社会进行公示，广泛征求公众意见，进一步使规划成果更具科学性和合理性</a:t>
            </a:r>
            <a:r>
              <a:rPr lang="zh-CN" altLang="en-US" sz="1100" dirty="0" smtClean="0">
                <a:latin typeface="+mn-ea"/>
              </a:rPr>
              <a:t>。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公</a:t>
            </a:r>
            <a:r>
              <a:rPr lang="zh-CN" altLang="en-US" sz="1100" dirty="0" smtClean="0">
                <a:latin typeface="+mn-ea"/>
              </a:rPr>
              <a:t>示时间：</a:t>
            </a:r>
            <a:r>
              <a:rPr lang="en-US" altLang="zh-CN" sz="1100" dirty="0" smtClean="0">
                <a:latin typeface="+mn-ea"/>
              </a:rPr>
              <a:t>2018</a:t>
            </a:r>
            <a:r>
              <a:rPr lang="zh-CN" altLang="en-US" sz="1100" dirty="0" smtClean="0">
                <a:latin typeface="+mn-ea"/>
              </a:rPr>
              <a:t>年</a:t>
            </a:r>
            <a:r>
              <a:rPr lang="en-US" altLang="zh-CN" sz="1100" dirty="0" smtClean="0">
                <a:latin typeface="+mn-ea"/>
              </a:rPr>
              <a:t>6</a:t>
            </a:r>
            <a:r>
              <a:rPr lang="zh-CN" altLang="en-US" sz="1100" dirty="0" smtClean="0">
                <a:latin typeface="+mn-ea"/>
              </a:rPr>
              <a:t>月</a:t>
            </a:r>
            <a:r>
              <a:rPr lang="en-US" altLang="zh-CN" sz="1100" dirty="0" smtClean="0">
                <a:latin typeface="+mn-ea"/>
              </a:rPr>
              <a:t>25</a:t>
            </a:r>
            <a:r>
              <a:rPr lang="zh-CN" altLang="en-US" sz="1100" dirty="0" smtClean="0">
                <a:latin typeface="+mn-ea"/>
              </a:rPr>
              <a:t>日</a:t>
            </a:r>
            <a:r>
              <a:rPr lang="en-US" altLang="zh-CN" sz="1100" dirty="0" smtClean="0">
                <a:latin typeface="+mn-ea"/>
              </a:rPr>
              <a:t>—2018</a:t>
            </a:r>
            <a:r>
              <a:rPr lang="zh-CN" altLang="en-US" sz="1100" dirty="0" smtClean="0">
                <a:latin typeface="+mn-ea"/>
              </a:rPr>
              <a:t>年</a:t>
            </a:r>
            <a:r>
              <a:rPr lang="en-US" altLang="zh-CN" sz="1100" dirty="0" smtClean="0">
                <a:latin typeface="+mn-ea"/>
              </a:rPr>
              <a:t>7</a:t>
            </a:r>
            <a:r>
              <a:rPr lang="zh-CN" altLang="en-US" sz="1100" dirty="0" smtClean="0">
                <a:latin typeface="+mn-ea"/>
              </a:rPr>
              <a:t>月</a:t>
            </a:r>
            <a:r>
              <a:rPr lang="en-US" altLang="zh-CN" sz="1100" dirty="0" smtClean="0">
                <a:latin typeface="+mn-ea"/>
              </a:rPr>
              <a:t>24</a:t>
            </a:r>
            <a:r>
              <a:rPr lang="zh-CN" altLang="en-US" sz="1100" dirty="0" smtClean="0">
                <a:latin typeface="+mn-ea"/>
              </a:rPr>
              <a:t>日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公</a:t>
            </a:r>
            <a:r>
              <a:rPr lang="zh-CN" altLang="en-US" sz="1100" dirty="0" smtClean="0">
                <a:latin typeface="+mn-ea"/>
              </a:rPr>
              <a:t>示地点：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dirty="0" smtClean="0">
                <a:latin typeface="+mn-ea"/>
              </a:rPr>
              <a:t>1</a:t>
            </a:r>
            <a:r>
              <a:rPr lang="zh-CN" altLang="en-US" sz="1100" dirty="0" smtClean="0">
                <a:latin typeface="+mn-ea"/>
              </a:rPr>
              <a:t>、溧阳市住建委公示栏，地址：溧阳市体育路</a:t>
            </a:r>
            <a:r>
              <a:rPr lang="en-US" altLang="zh-CN" sz="1100" dirty="0" smtClean="0">
                <a:latin typeface="+mn-ea"/>
              </a:rPr>
              <a:t>1</a:t>
            </a:r>
            <a:r>
              <a:rPr lang="zh-CN" altLang="en-US" sz="1100" dirty="0" smtClean="0">
                <a:latin typeface="+mn-ea"/>
              </a:rPr>
              <a:t>号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dirty="0" smtClean="0">
                <a:latin typeface="+mn-ea"/>
              </a:rPr>
              <a:t>2</a:t>
            </a:r>
            <a:r>
              <a:rPr lang="zh-CN" altLang="en-US" sz="1100" dirty="0" smtClean="0">
                <a:latin typeface="+mn-ea"/>
              </a:rPr>
              <a:t>、溧阳市人民政府网站，网址：</a:t>
            </a:r>
            <a:r>
              <a:rPr lang="en-US" altLang="zh-CN" sz="1100" dirty="0" smtClean="0">
                <a:latin typeface="+mn-ea"/>
                <a:hlinkClick r:id="rId4"/>
              </a:rPr>
              <a:t>http://www.liyang.gov.cn/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 smtClean="0">
                <a:latin typeface="+mn-ea"/>
              </a:rPr>
              <a:t>反馈</a:t>
            </a:r>
            <a:r>
              <a:rPr lang="zh-CN" altLang="en-US" sz="1100" dirty="0" smtClean="0">
                <a:latin typeface="+mn-ea"/>
              </a:rPr>
              <a:t>方式：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dirty="0" smtClean="0">
                <a:latin typeface="+mn-ea"/>
              </a:rPr>
              <a:t>1</a:t>
            </a:r>
            <a:r>
              <a:rPr lang="zh-CN" altLang="en-US" sz="1100" dirty="0" smtClean="0">
                <a:latin typeface="+mn-ea"/>
              </a:rPr>
              <a:t>、电子邮箱：</a:t>
            </a:r>
            <a:r>
              <a:rPr lang="en-US" altLang="zh-CN" sz="1100" dirty="0" smtClean="0">
                <a:latin typeface="+mn-ea"/>
                <a:hlinkClick r:id="rId5"/>
              </a:rPr>
              <a:t>731747593@qq.com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dirty="0" smtClean="0">
                <a:latin typeface="+mn-ea"/>
              </a:rPr>
              <a:t>2</a:t>
            </a:r>
            <a:r>
              <a:rPr lang="zh-CN" altLang="en-US" sz="1100" dirty="0" smtClean="0">
                <a:latin typeface="+mn-ea"/>
              </a:rPr>
              <a:t>、联系电话：溧阳市住建委市政处</a:t>
            </a:r>
            <a:r>
              <a:rPr lang="en-US" altLang="zh-CN" sz="1100" dirty="0" smtClean="0">
                <a:latin typeface="+mn-ea"/>
              </a:rPr>
              <a:t>0519-87272682</a:t>
            </a: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dirty="0" smtClean="0">
                <a:latin typeface="+mn-ea"/>
              </a:rPr>
              <a:t>3</a:t>
            </a:r>
            <a:r>
              <a:rPr lang="zh-CN" altLang="en-US" sz="1100" dirty="0" smtClean="0">
                <a:latin typeface="+mn-ea"/>
              </a:rPr>
              <a:t>、邮寄地址：溧阳市体育路</a:t>
            </a:r>
            <a:r>
              <a:rPr lang="en-US" altLang="zh-CN" sz="1100" dirty="0" smtClean="0">
                <a:latin typeface="+mn-ea"/>
              </a:rPr>
              <a:t>1</a:t>
            </a:r>
            <a:r>
              <a:rPr lang="zh-CN" altLang="en-US" sz="1100" dirty="0" smtClean="0">
                <a:latin typeface="+mn-ea"/>
              </a:rPr>
              <a:t>号，溧阳市住建委市政处收，请在信封上注明“综合管廊规划意见”（来信请注明真实姓名与联系电话）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lvl="0" indent="18000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溧阳</a:t>
            </a:r>
            <a:r>
              <a:rPr lang="zh-CN" altLang="en-US" sz="1100" dirty="0" smtClean="0">
                <a:latin typeface="+mn-ea"/>
              </a:rPr>
              <a:t>市住房和城乡建设委员会</a:t>
            </a:r>
            <a:endParaRPr lang="en-US" altLang="zh-CN" sz="1100" dirty="0" smtClean="0">
              <a:latin typeface="+mn-ea"/>
            </a:endParaRPr>
          </a:p>
          <a:p>
            <a:pPr lvl="0" indent="18000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100" dirty="0" smtClean="0">
                <a:latin typeface="+mn-ea"/>
              </a:rPr>
              <a:t>2018</a:t>
            </a:r>
            <a:r>
              <a:rPr lang="zh-CN" altLang="en-US" sz="1100" dirty="0" smtClean="0">
                <a:latin typeface="+mn-ea"/>
              </a:rPr>
              <a:t>年</a:t>
            </a:r>
            <a:r>
              <a:rPr lang="en-US" altLang="zh-CN" sz="1100" dirty="0" smtClean="0">
                <a:latin typeface="+mn-ea"/>
              </a:rPr>
              <a:t>6</a:t>
            </a:r>
            <a:r>
              <a:rPr lang="zh-CN" altLang="en-US" sz="1100" dirty="0" smtClean="0">
                <a:latin typeface="+mn-ea"/>
              </a:rPr>
              <a:t>月</a:t>
            </a:r>
            <a:r>
              <a:rPr lang="en-US" altLang="zh-CN" sz="1100" dirty="0" smtClean="0">
                <a:latin typeface="+mn-ea"/>
              </a:rPr>
              <a:t>22</a:t>
            </a:r>
            <a:r>
              <a:rPr lang="zh-CN" altLang="en-US" sz="1100" dirty="0" smtClean="0">
                <a:latin typeface="+mn-ea"/>
              </a:rPr>
              <a:t>日</a:t>
            </a:r>
            <a:endParaRPr lang="en-US" altLang="zh-CN" sz="1100" dirty="0" smtClean="0">
              <a:latin typeface="+mn-ea"/>
            </a:endParaRPr>
          </a:p>
          <a:p>
            <a:pPr lvl="0" indent="180000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1800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dirty="0"/>
              <a:t>《</a:t>
            </a:r>
            <a:r>
              <a:rPr lang="zh-CN" altLang="en-US" sz="1500" b="1" dirty="0"/>
              <a:t>溧阳市地下综合管廊专项规划（</a:t>
            </a:r>
            <a:r>
              <a:rPr lang="en-US" sz="1500" b="1" dirty="0"/>
              <a:t>2016-2030</a:t>
            </a:r>
            <a:r>
              <a:rPr lang="zh-CN" altLang="en-US" sz="1500" b="1" dirty="0"/>
              <a:t>年）</a:t>
            </a:r>
            <a:r>
              <a:rPr lang="en-US" altLang="zh-CN" sz="1500" b="1" dirty="0" smtClean="0"/>
              <a:t>》</a:t>
            </a:r>
          </a:p>
          <a:p>
            <a:pPr indent="18000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500" b="1" dirty="0" smtClean="0"/>
              <a:t>（</a:t>
            </a:r>
            <a:r>
              <a:rPr lang="zh-CN" altLang="en-US" sz="1500" b="1" dirty="0"/>
              <a:t>草案</a:t>
            </a:r>
            <a:r>
              <a:rPr lang="zh-CN" altLang="en-US" sz="1500" b="1" dirty="0" smtClean="0"/>
              <a:t>）主要内容</a:t>
            </a:r>
            <a:endParaRPr lang="en-US" altLang="zh-CN" sz="1500" b="1" dirty="0" smtClean="0"/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一、规划范围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 smtClean="0">
                <a:latin typeface="+mn-ea"/>
              </a:rPr>
              <a:t>由</a:t>
            </a:r>
            <a:r>
              <a:rPr lang="zh-CN" altLang="en-US" sz="1100" dirty="0">
                <a:latin typeface="+mn-ea"/>
              </a:rPr>
              <a:t>中河、宁杭高速、长山路、茶亭路、溧戴河、芜太运河、城东大道所围合区域，总面约</a:t>
            </a:r>
            <a:r>
              <a:rPr lang="en-US" altLang="en-US" sz="1100" dirty="0">
                <a:latin typeface="+mn-ea"/>
              </a:rPr>
              <a:t>120</a:t>
            </a:r>
            <a:r>
              <a:rPr lang="zh-CN" altLang="en-US" sz="1100" dirty="0">
                <a:latin typeface="+mn-ea"/>
              </a:rPr>
              <a:t>平方公里。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二、规划期限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+mn-ea"/>
              </a:rPr>
              <a:t>       </a:t>
            </a:r>
            <a:r>
              <a:rPr lang="zh-CN" altLang="en-US" sz="1100" dirty="0">
                <a:latin typeface="+mn-ea"/>
              </a:rPr>
              <a:t>近期规划：</a:t>
            </a:r>
            <a:r>
              <a:rPr lang="en-US" altLang="en-US" sz="1100" dirty="0">
                <a:latin typeface="+mn-ea"/>
              </a:rPr>
              <a:t>2016-2020</a:t>
            </a:r>
            <a:r>
              <a:rPr lang="zh-CN" altLang="en-US" sz="1100" dirty="0">
                <a:latin typeface="+mn-ea"/>
              </a:rPr>
              <a:t>年；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 smtClean="0">
                <a:latin typeface="+mn-ea"/>
              </a:rPr>
              <a:t>    远期</a:t>
            </a:r>
            <a:r>
              <a:rPr lang="zh-CN" altLang="en-US" sz="1100" dirty="0">
                <a:latin typeface="+mn-ea"/>
              </a:rPr>
              <a:t>规划：</a:t>
            </a:r>
            <a:r>
              <a:rPr lang="en-US" altLang="en-US" sz="1100" dirty="0">
                <a:latin typeface="+mn-ea"/>
              </a:rPr>
              <a:t>2021-2030</a:t>
            </a:r>
            <a:r>
              <a:rPr lang="zh-CN" altLang="en-US" sz="1100" dirty="0">
                <a:latin typeface="+mn-ea"/>
              </a:rPr>
              <a:t>年。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三、 规划目标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结合溧阳市总体发展目标及发展战略，构建科学的综合管廊体系，实现溧阳市市政管线的集约化、现代化和智慧化发展，提升管线安全水平和城市防灾抗灾能力，明显改善反复开挖路面的</a:t>
            </a:r>
            <a:r>
              <a:rPr lang="en-US" altLang="en-US" sz="1100" dirty="0">
                <a:latin typeface="+mn-ea"/>
              </a:rPr>
              <a:t>“</a:t>
            </a:r>
            <a:r>
              <a:rPr lang="zh-CN" altLang="en-US" sz="1100" dirty="0">
                <a:latin typeface="+mn-ea"/>
              </a:rPr>
              <a:t>马路拉链</a:t>
            </a:r>
            <a:r>
              <a:rPr lang="en-US" altLang="en-US" sz="1100" dirty="0">
                <a:latin typeface="+mn-ea"/>
              </a:rPr>
              <a:t>”</a:t>
            </a:r>
            <a:r>
              <a:rPr lang="zh-CN" altLang="en-US" sz="1100" dirty="0">
                <a:latin typeface="+mn-ea"/>
              </a:rPr>
              <a:t>问题，建成具有国内先进水平的地下综合管廊系统，为溧阳市社会经济可持续发展提供保障。 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四、 规划规模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总体规模：溧阳市中心城区共规划管廊长度</a:t>
            </a:r>
            <a:r>
              <a:rPr lang="en-US" altLang="en-US" sz="1100" dirty="0">
                <a:latin typeface="+mn-ea"/>
              </a:rPr>
              <a:t>61.63km</a:t>
            </a:r>
            <a:r>
              <a:rPr lang="zh-CN" altLang="en-US" sz="1100" dirty="0">
                <a:latin typeface="+mn-ea"/>
              </a:rPr>
              <a:t>，其中支线管廊总长度</a:t>
            </a:r>
            <a:r>
              <a:rPr lang="en-US" altLang="en-US" sz="1100" dirty="0">
                <a:latin typeface="+mn-ea"/>
              </a:rPr>
              <a:t>38.44km</a:t>
            </a:r>
            <a:r>
              <a:rPr lang="zh-CN" altLang="en-US" sz="1100" dirty="0">
                <a:latin typeface="+mn-ea"/>
              </a:rPr>
              <a:t>，缆线管廊总长度</a:t>
            </a:r>
            <a:r>
              <a:rPr lang="en-US" altLang="en-US" sz="1100" dirty="0">
                <a:latin typeface="+mn-ea"/>
              </a:rPr>
              <a:t>23.19km</a:t>
            </a:r>
            <a:r>
              <a:rPr lang="zh-CN" altLang="en-US" sz="1100" dirty="0">
                <a:latin typeface="+mn-ea"/>
              </a:rPr>
              <a:t>。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五、 规划建设区域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依据</a:t>
            </a:r>
            <a:r>
              <a:rPr lang="en-US" altLang="zh-CN" sz="1100" dirty="0">
                <a:latin typeface="+mn-ea"/>
              </a:rPr>
              <a:t>《</a:t>
            </a:r>
            <a:r>
              <a:rPr lang="zh-CN" altLang="en-US" sz="1100" dirty="0">
                <a:latin typeface="+mn-ea"/>
              </a:rPr>
              <a:t>溧阳市城市总体规划（</a:t>
            </a:r>
            <a:r>
              <a:rPr lang="en-US" altLang="en-US" sz="1100" dirty="0">
                <a:latin typeface="+mn-ea"/>
              </a:rPr>
              <a:t>2016-2030</a:t>
            </a:r>
            <a:r>
              <a:rPr lang="zh-CN" altLang="en-US" sz="1100" dirty="0">
                <a:latin typeface="+mn-ea"/>
              </a:rPr>
              <a:t>）</a:t>
            </a:r>
            <a:r>
              <a:rPr lang="en-US" altLang="zh-CN" sz="1100" dirty="0">
                <a:latin typeface="+mn-ea"/>
              </a:rPr>
              <a:t>》</a:t>
            </a:r>
            <a:r>
              <a:rPr lang="zh-CN" altLang="en-US" sz="1100" dirty="0">
                <a:latin typeface="+mn-ea"/>
              </a:rPr>
              <a:t>功能分区，</a:t>
            </a:r>
            <a:r>
              <a:rPr lang="zh-CN" altLang="en-US" sz="1100" dirty="0" smtClean="0">
                <a:latin typeface="+mn-ea"/>
              </a:rPr>
              <a:t>综合管廊</a:t>
            </a:r>
            <a:r>
              <a:rPr lang="zh-CN" altLang="en-US" sz="1100" dirty="0">
                <a:latin typeface="+mn-ea"/>
              </a:rPr>
              <a:t>适建区域细分为主城片区、主城西片、燕山片区、昆仑北片区、昆仑南片区、城西北片区、城西南片区、城南东片区、城南西片区。经过控制指标及评分，溧阳城区最后选择出</a:t>
            </a:r>
            <a:r>
              <a:rPr lang="en-US" altLang="en-US" sz="1100" dirty="0">
                <a:latin typeface="+mn-ea"/>
              </a:rPr>
              <a:t>7</a:t>
            </a:r>
            <a:r>
              <a:rPr lang="zh-CN" altLang="en-US" sz="1100" dirty="0">
                <a:latin typeface="+mn-ea"/>
              </a:rPr>
              <a:t>个区域作为管廊建设区域</a:t>
            </a:r>
            <a:r>
              <a:rPr lang="zh-CN" altLang="en-US" sz="1100" dirty="0" smtClean="0">
                <a:latin typeface="+mn-ea"/>
              </a:rPr>
              <a:t>。</a:t>
            </a:r>
            <a:endParaRPr lang="en-US" altLang="zh-CN" sz="1100" dirty="0" smtClean="0">
              <a:latin typeface="+mn-ea"/>
            </a:endParaRP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 smtClean="0">
                <a:latin typeface="+mn-ea"/>
              </a:rPr>
              <a:t>表</a:t>
            </a:r>
            <a:r>
              <a:rPr lang="en-US" altLang="zh-CN" sz="1100" dirty="0" smtClean="0">
                <a:latin typeface="+mn-ea"/>
              </a:rPr>
              <a:t>1  </a:t>
            </a:r>
            <a:r>
              <a:rPr lang="zh-CN" altLang="en-US" sz="1100" dirty="0" smtClean="0">
                <a:latin typeface="+mn-ea"/>
              </a:rPr>
              <a:t>综合</a:t>
            </a:r>
            <a:r>
              <a:rPr lang="zh-CN" altLang="en-US" sz="1100" dirty="0">
                <a:latin typeface="+mn-ea"/>
              </a:rPr>
              <a:t>管廊建设区</a:t>
            </a:r>
            <a:r>
              <a:rPr lang="zh-CN" altLang="en-US" sz="1100" dirty="0" smtClean="0">
                <a:latin typeface="+mn-ea"/>
              </a:rPr>
              <a:t>一览表</a:t>
            </a: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 smtClean="0">
              <a:latin typeface="+mn-ea"/>
            </a:endParaRPr>
          </a:p>
          <a:p>
            <a:pPr indent="360000" algn="ctr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dirty="0">
              <a:latin typeface="+mn-ea"/>
            </a:endParaRP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+mn-ea"/>
            </a:endParaRP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六 、管廊规划布局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+mn-ea"/>
              </a:rPr>
              <a:t>1</a:t>
            </a:r>
            <a:r>
              <a:rPr lang="zh-CN" altLang="en-US" sz="1100" dirty="0">
                <a:latin typeface="+mn-ea"/>
              </a:rPr>
              <a:t>、支线综合管廊</a:t>
            </a:r>
            <a:endParaRPr lang="en-US" altLang="zh-CN" sz="1100" dirty="0">
              <a:latin typeface="+mn-ea"/>
            </a:endParaRP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溧阳市规划支线综合管廊全长</a:t>
            </a:r>
            <a:r>
              <a:rPr lang="en-US" altLang="en-US" sz="1100" dirty="0">
                <a:latin typeface="+mn-ea"/>
              </a:rPr>
              <a:t>38.44</a:t>
            </a:r>
            <a:r>
              <a:rPr lang="zh-CN" altLang="en-US" sz="1100" dirty="0">
                <a:latin typeface="+mn-ea"/>
              </a:rPr>
              <a:t>公里，主要规划在主城片区、城西片区、城西南片区、主城西片区，分别布置于奥体大道、清溪路、惠民路、正昌路、肇庄路、罗庄路、永平大道、金山路、金源路、蒋店路、新昌路、码头西街、濑江路、清泓路、西后街等道路下。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+mn-ea"/>
              </a:rPr>
              <a:t>2</a:t>
            </a:r>
            <a:r>
              <a:rPr lang="zh-CN" altLang="en-US" sz="1100" dirty="0">
                <a:latin typeface="+mn-ea"/>
              </a:rPr>
              <a:t>、缆线综合管廊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溧阳市规划缆线综合管廊全长</a:t>
            </a:r>
            <a:r>
              <a:rPr lang="en-US" altLang="en-US" sz="1100" dirty="0">
                <a:latin typeface="+mn-ea"/>
              </a:rPr>
              <a:t>23.19</a:t>
            </a:r>
            <a:r>
              <a:rPr lang="zh-CN" altLang="en-US" sz="1100" dirty="0">
                <a:latin typeface="+mn-ea"/>
              </a:rPr>
              <a:t>公里，主要规划布局在城西北片区的沙涨路、城北大道、增家路、溧竹路、永盛路、天目湖大道以及昆仑北片区的昆仑北路。</a:t>
            </a:r>
            <a:endParaRPr lang="en-US" altLang="zh-CN" sz="1100" dirty="0">
              <a:latin typeface="+mn-ea"/>
            </a:endParaRP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七、</a:t>
            </a:r>
            <a:r>
              <a:rPr lang="en-US" altLang="en-US" sz="1400" dirty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纳入管廊管线种类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本次溧阳综合管廊规划考虑入廊管线包括给水、通信、电力、中低压燃气管线。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latin typeface="黑体" pitchFamily="49" charset="-122"/>
                <a:ea typeface="黑体" pitchFamily="49" charset="-122"/>
              </a:rPr>
              <a:t>八 、分期建设</a:t>
            </a:r>
            <a:r>
              <a:rPr lang="zh-CN" altLang="en-US" sz="1400" dirty="0" smtClean="0">
                <a:latin typeface="黑体" pitchFamily="49" charset="-122"/>
                <a:ea typeface="黑体" pitchFamily="49" charset="-122"/>
              </a:rPr>
              <a:t>规划</a:t>
            </a:r>
            <a:endParaRPr lang="en-US" altLang="zh-CN" sz="1400" dirty="0">
              <a:latin typeface="黑体" pitchFamily="49" charset="-122"/>
              <a:ea typeface="黑体" pitchFamily="49" charset="-122"/>
            </a:endParaRP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 smtClean="0">
                <a:latin typeface="+mn-ea"/>
              </a:rPr>
              <a:t>1</a:t>
            </a:r>
            <a:r>
              <a:rPr lang="zh-CN" altLang="en-US" sz="1100" dirty="0">
                <a:latin typeface="+mn-ea"/>
              </a:rPr>
              <a:t>、近期建设规划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近期规划建设综合管廊总长约</a:t>
            </a:r>
            <a:r>
              <a:rPr lang="en-US" altLang="en-US" sz="1100" dirty="0">
                <a:latin typeface="+mn-ea"/>
              </a:rPr>
              <a:t>25.42</a:t>
            </a:r>
            <a:r>
              <a:rPr lang="zh-CN" altLang="en-US" sz="1100" dirty="0">
                <a:latin typeface="+mn-ea"/>
              </a:rPr>
              <a:t>公里，规划建设支线综合管廊约</a:t>
            </a:r>
            <a:r>
              <a:rPr lang="en-US" altLang="en-US" sz="1100" dirty="0">
                <a:latin typeface="+mn-ea"/>
              </a:rPr>
              <a:t>12.11</a:t>
            </a:r>
            <a:r>
              <a:rPr lang="zh-CN" altLang="en-US" sz="1100" dirty="0">
                <a:latin typeface="+mn-ea"/>
              </a:rPr>
              <a:t>公里，缆线综合管廊约</a:t>
            </a:r>
            <a:r>
              <a:rPr lang="en-US" altLang="en-US" sz="1100" dirty="0">
                <a:latin typeface="+mn-ea"/>
              </a:rPr>
              <a:t>13.31</a:t>
            </a:r>
            <a:r>
              <a:rPr lang="zh-CN" altLang="en-US" sz="1100" dirty="0">
                <a:latin typeface="+mn-ea"/>
              </a:rPr>
              <a:t>公里。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latin typeface="+mn-ea"/>
              </a:rPr>
              <a:t>2</a:t>
            </a:r>
            <a:r>
              <a:rPr lang="zh-CN" altLang="en-US" sz="1100" dirty="0">
                <a:latin typeface="+mn-ea"/>
              </a:rPr>
              <a:t>、远期建设规划</a:t>
            </a:r>
          </a:p>
          <a:p>
            <a:pPr indent="360000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dirty="0">
                <a:latin typeface="+mn-ea"/>
              </a:rPr>
              <a:t>远期规划建设综合管廊总长约</a:t>
            </a:r>
            <a:r>
              <a:rPr lang="en-US" altLang="en-US" sz="1100" dirty="0">
                <a:latin typeface="+mn-ea"/>
              </a:rPr>
              <a:t>36.21</a:t>
            </a:r>
            <a:r>
              <a:rPr lang="zh-CN" altLang="en-US" sz="1100" dirty="0">
                <a:latin typeface="+mn-ea"/>
              </a:rPr>
              <a:t>公里，其中支线管廊约</a:t>
            </a:r>
            <a:r>
              <a:rPr lang="en-US" altLang="en-US" sz="1100" dirty="0">
                <a:latin typeface="+mn-ea"/>
              </a:rPr>
              <a:t>26.33</a:t>
            </a:r>
            <a:r>
              <a:rPr lang="zh-CN" altLang="en-US" sz="1100" dirty="0">
                <a:latin typeface="+mn-ea"/>
              </a:rPr>
              <a:t>公里，缆线管廊约</a:t>
            </a:r>
            <a:r>
              <a:rPr lang="en-US" altLang="en-US" sz="1100" dirty="0">
                <a:latin typeface="+mn-ea"/>
              </a:rPr>
              <a:t>9.88</a:t>
            </a:r>
            <a:r>
              <a:rPr lang="zh-CN" altLang="en-US" sz="1100" dirty="0" smtClean="0">
                <a:latin typeface="+mn-ea"/>
              </a:rPr>
              <a:t>公里。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黑体" pitchFamily="49" charset="-122"/>
              <a:ea typeface="黑体" pitchFamily="49" charset="-122"/>
              <a:cs typeface="宋体" pitchFamily="2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5043478" y="2425162"/>
          <a:ext cx="4214842" cy="2304000"/>
        </p:xfrm>
        <a:graphic>
          <a:graphicData uri="http://schemas.openxmlformats.org/drawingml/2006/table">
            <a:tbl>
              <a:tblPr/>
              <a:tblGrid>
                <a:gridCol w="501833"/>
                <a:gridCol w="855489"/>
                <a:gridCol w="1285884"/>
                <a:gridCol w="1571636"/>
              </a:tblGrid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1000" b="1" kern="100" dirty="0" smtClean="0">
                          <a:latin typeface="宋体"/>
                          <a:ea typeface="宋体"/>
                          <a:cs typeface="Times New Roman"/>
                        </a:rPr>
                        <a:t>序号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latin typeface="宋体"/>
                          <a:ea typeface="宋体"/>
                          <a:cs typeface="Times New Roman"/>
                        </a:rPr>
                        <a:t>片区名称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latin typeface="宋体"/>
                          <a:ea typeface="宋体"/>
                          <a:cs typeface="Times New Roman"/>
                        </a:rPr>
                        <a:t>适建区面积（</a:t>
                      </a:r>
                      <a:r>
                        <a:rPr lang="en-US" sz="1000" b="1" kern="100" dirty="0">
                          <a:latin typeface="宋体"/>
                          <a:ea typeface="宋体"/>
                          <a:cs typeface="Times New Roman"/>
                        </a:rPr>
                        <a:t>km</a:t>
                      </a:r>
                      <a:r>
                        <a:rPr lang="zh-CN" sz="1000" b="1" kern="100" dirty="0">
                          <a:latin typeface="宋体"/>
                          <a:ea typeface="宋体"/>
                          <a:cs typeface="Times New Roman"/>
                        </a:rPr>
                        <a:t>²）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latin typeface="宋体"/>
                          <a:ea typeface="宋体"/>
                          <a:cs typeface="Times New Roman"/>
                        </a:rPr>
                        <a:t>备注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1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宋体"/>
                          <a:ea typeface="宋体"/>
                          <a:cs typeface="Times New Roman"/>
                        </a:rPr>
                        <a:t>主城西片区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6.85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宋体"/>
                          <a:ea typeface="宋体"/>
                          <a:cs typeface="Times New Roman"/>
                        </a:rPr>
                        <a:t>近期可成规模建设管廊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Times New Roman"/>
                        </a:rPr>
                        <a:t>2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宋体"/>
                          <a:ea typeface="宋体"/>
                          <a:cs typeface="Times New Roman"/>
                        </a:rPr>
                        <a:t>城西南片区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6.65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宋体"/>
                          <a:ea typeface="宋体"/>
                          <a:cs typeface="Times New Roman"/>
                        </a:rPr>
                        <a:t>近期可成规模建设管廊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Times New Roman"/>
                        </a:rPr>
                        <a:t>3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宋体"/>
                          <a:ea typeface="宋体"/>
                          <a:cs typeface="Times New Roman"/>
                        </a:rPr>
                        <a:t>主城片区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15.78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spc="40" dirty="0" smtClean="0">
                          <a:latin typeface="Times New Roman"/>
                          <a:ea typeface="宋体"/>
                          <a:cs typeface="Times New Roman"/>
                        </a:rPr>
                        <a:t>根据远期</a:t>
                      </a:r>
                      <a:r>
                        <a:rPr lang="zh-CN" sz="1000" kern="100" spc="40" dirty="0">
                          <a:latin typeface="Times New Roman"/>
                          <a:ea typeface="宋体"/>
                          <a:cs typeface="Times New Roman"/>
                        </a:rPr>
                        <a:t>适当建设管廊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Times New Roman"/>
                        </a:rPr>
                        <a:t>4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宋体"/>
                          <a:ea typeface="宋体"/>
                          <a:cs typeface="Times New Roman"/>
                        </a:rPr>
                        <a:t>燕山片区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8.84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spc="40" dirty="0" smtClean="0">
                          <a:latin typeface="Times New Roman"/>
                          <a:ea typeface="宋体"/>
                          <a:cs typeface="Times New Roman"/>
                        </a:rPr>
                        <a:t>根据远期</a:t>
                      </a:r>
                      <a:r>
                        <a:rPr lang="zh-CN" sz="1000" kern="100" spc="40" dirty="0">
                          <a:latin typeface="Times New Roman"/>
                          <a:ea typeface="宋体"/>
                          <a:cs typeface="Times New Roman"/>
                        </a:rPr>
                        <a:t>适当建设管廊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Times New Roman"/>
                        </a:rPr>
                        <a:t>5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宋体"/>
                          <a:ea typeface="宋体"/>
                          <a:cs typeface="Times New Roman"/>
                        </a:rPr>
                        <a:t>昆仑南片区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5.47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spc="40" dirty="0" smtClean="0">
                          <a:latin typeface="Times New Roman"/>
                          <a:ea typeface="宋体"/>
                          <a:cs typeface="Times New Roman"/>
                        </a:rPr>
                        <a:t>根据远期</a:t>
                      </a:r>
                      <a:r>
                        <a:rPr lang="zh-CN" sz="1000" kern="100" spc="40" dirty="0">
                          <a:latin typeface="Times New Roman"/>
                          <a:ea typeface="宋体"/>
                          <a:cs typeface="Times New Roman"/>
                        </a:rPr>
                        <a:t>适当建设管廊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Times New Roman"/>
                        </a:rPr>
                        <a:t>6</a:t>
                      </a:r>
                      <a:endParaRPr lang="zh-CN" sz="1000" kern="10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宋体"/>
                          <a:ea typeface="宋体"/>
                          <a:cs typeface="Times New Roman"/>
                        </a:rPr>
                        <a:t>城西北片区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19.06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spc="40" dirty="0" smtClean="0">
                          <a:latin typeface="Times New Roman"/>
                          <a:ea typeface="宋体"/>
                          <a:cs typeface="Times New Roman"/>
                        </a:rPr>
                        <a:t>根据远期</a:t>
                      </a:r>
                      <a:r>
                        <a:rPr lang="zh-CN" sz="1000" kern="100" spc="40" dirty="0">
                          <a:latin typeface="Times New Roman"/>
                          <a:ea typeface="宋体"/>
                          <a:cs typeface="Times New Roman"/>
                        </a:rPr>
                        <a:t>适当建设管廊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7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宋体"/>
                          <a:ea typeface="宋体"/>
                          <a:cs typeface="Times New Roman"/>
                        </a:rPr>
                        <a:t>城南东片区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latin typeface="宋体"/>
                          <a:ea typeface="宋体"/>
                          <a:cs typeface="Times New Roman"/>
                        </a:rPr>
                        <a:t>4.59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000" kern="100" spc="40" dirty="0" smtClean="0">
                          <a:latin typeface="Times New Roman"/>
                          <a:ea typeface="宋体"/>
                          <a:cs typeface="Times New Roman"/>
                        </a:rPr>
                        <a:t>根据远期</a:t>
                      </a:r>
                      <a:r>
                        <a:rPr lang="zh-CN" sz="1000" kern="100" spc="40" dirty="0">
                          <a:latin typeface="Times New Roman"/>
                          <a:ea typeface="宋体"/>
                          <a:cs typeface="Times New Roman"/>
                        </a:rPr>
                        <a:t>适当建设管廊</a:t>
                      </a:r>
                      <a:endParaRPr lang="zh-CN" sz="100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8" name="Picture 4" descr="E:\给排水所\2016年\溧阳综合管廊项目\成果文件\20180601\溧阳管廊规划图纸20180612_页面_0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615510" y="5422562"/>
            <a:ext cx="2926110" cy="4140000"/>
          </a:xfrm>
          <a:prstGeom prst="rect">
            <a:avLst/>
          </a:prstGeom>
          <a:noFill/>
        </p:spPr>
      </p:pic>
      <p:sp>
        <p:nvSpPr>
          <p:cNvPr id="10" name="标题 3"/>
          <p:cNvSpPr txBox="1">
            <a:spLocks/>
          </p:cNvSpPr>
          <p:nvPr/>
        </p:nvSpPr>
        <p:spPr>
          <a:xfrm>
            <a:off x="9544072" y="1397294"/>
            <a:ext cx="3143271" cy="81182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27981" tIns="63990" rIns="127981" bIns="63990" rtlCol="0" anchor="ctr">
            <a:noAutofit/>
          </a:bodyPr>
          <a:lstStyle/>
          <a:p>
            <a:pPr marL="0" marR="0" lvl="0" indent="0" algn="ctr" defTabSz="127980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j-cs"/>
              </a:rPr>
              <a:t> 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885</Words>
  <Application>Microsoft Office PowerPoint</Application>
  <PresentationFormat>A3 纸张(297x420 毫米)</PresentationFormat>
  <Paragraphs>89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《溧阳市地下综合管廊专项规划（2016-2030年）》（草案） 批前公示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张军钧</dc:creator>
  <cp:lastModifiedBy>Administrator</cp:lastModifiedBy>
  <cp:revision>18</cp:revision>
  <dcterms:created xsi:type="dcterms:W3CDTF">2018-06-19T01:56:12Z</dcterms:created>
  <dcterms:modified xsi:type="dcterms:W3CDTF">2018-06-22T07:08:22Z</dcterms:modified>
</cp:coreProperties>
</file>